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24"/>
  </p:notesMasterIdLst>
  <p:sldIdLst>
    <p:sldId id="256" r:id="rId2"/>
    <p:sldId id="258" r:id="rId3"/>
    <p:sldId id="295" r:id="rId4"/>
    <p:sldId id="282" r:id="rId5"/>
    <p:sldId id="279" r:id="rId6"/>
    <p:sldId id="280" r:id="rId7"/>
    <p:sldId id="284" r:id="rId8"/>
    <p:sldId id="281" r:id="rId9"/>
    <p:sldId id="283" r:id="rId10"/>
    <p:sldId id="285" r:id="rId11"/>
    <p:sldId id="287" r:id="rId12"/>
    <p:sldId id="286" r:id="rId13"/>
    <p:sldId id="288" r:id="rId14"/>
    <p:sldId id="289" r:id="rId15"/>
    <p:sldId id="276" r:id="rId16"/>
    <p:sldId id="290" r:id="rId17"/>
    <p:sldId id="268" r:id="rId18"/>
    <p:sldId id="269" r:id="rId19"/>
    <p:sldId id="291" r:id="rId20"/>
    <p:sldId id="292" r:id="rId21"/>
    <p:sldId id="293" r:id="rId22"/>
    <p:sldId id="29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A2A68-6452-451A-8DB9-8309D4513482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95BE-9605-48EB-B69F-33B3F4000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195BE-9605-48EB-B69F-33B3F40008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slide" Target="slide18.xml"/><Relationship Id="rId5" Type="http://schemas.openxmlformats.org/officeDocument/2006/relationships/image" Target="../media/image21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01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slide" Target="slide18.xml"/><Relationship Id="rId5" Type="http://schemas.openxmlformats.org/officeDocument/2006/relationships/image" Target="../media/image25.png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6.png"/><Relationship Id="rId7" Type="http://schemas.openxmlformats.org/officeDocument/2006/relationships/slide" Target="slide18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1.png"/><Relationship Id="rId7" Type="http://schemas.openxmlformats.org/officeDocument/2006/relationships/slide" Target="slide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39.png"/><Relationship Id="rId9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5.xml"/><Relationship Id="rId18" Type="http://schemas.openxmlformats.org/officeDocument/2006/relationships/slide" Target="slide10.xml"/><Relationship Id="rId3" Type="http://schemas.openxmlformats.org/officeDocument/2006/relationships/image" Target="../media/image42.jpg"/><Relationship Id="rId21" Type="http://schemas.openxmlformats.org/officeDocument/2006/relationships/slide" Target="slide13.xml"/><Relationship Id="rId7" Type="http://schemas.openxmlformats.org/officeDocument/2006/relationships/image" Target="../media/image44.jpg"/><Relationship Id="rId12" Type="http://schemas.openxmlformats.org/officeDocument/2006/relationships/slide" Target="slide5.xml"/><Relationship Id="rId17" Type="http://schemas.openxmlformats.org/officeDocument/2006/relationships/slide" Target="slide9.xml"/><Relationship Id="rId2" Type="http://schemas.openxmlformats.org/officeDocument/2006/relationships/slide" Target="slide21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slide" Target="slide4.xml"/><Relationship Id="rId5" Type="http://schemas.openxmlformats.org/officeDocument/2006/relationships/image" Target="../media/image43.jpe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10" Type="http://schemas.openxmlformats.org/officeDocument/2006/relationships/slide" Target="slide3.xml"/><Relationship Id="rId19" Type="http://schemas.openxmlformats.org/officeDocument/2006/relationships/slide" Target="slide11.xml"/><Relationship Id="rId4" Type="http://schemas.openxmlformats.org/officeDocument/2006/relationships/slide" Target="slide22.xml"/><Relationship Id="rId9" Type="http://schemas.openxmlformats.org/officeDocument/2006/relationships/image" Target="../media/image45.jpeg"/><Relationship Id="rId14" Type="http://schemas.openxmlformats.org/officeDocument/2006/relationships/slide" Target="slide6.xml"/><Relationship Id="rId22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7.png"/><Relationship Id="rId7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4.jpeg"/><Relationship Id="rId4" Type="http://schemas.openxmlformats.org/officeDocument/2006/relationships/image" Target="../media/image58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4.jpeg"/><Relationship Id="rId4" Type="http://schemas.openxmlformats.org/officeDocument/2006/relationships/image" Target="../media/image5.png"/><Relationship Id="rId9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slide" Target="slide18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Physics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Seminar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01/06/16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5157192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157192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significant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a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finite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583926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8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≤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  <a:blipFill rotWithShape="1">
                <a:blip r:embed="rId3"/>
                <a:stretch>
                  <a:fillRect l="-1344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20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  <a:blipFill rotWithShape="1">
                <a:blip r:embed="rId5"/>
                <a:stretch>
                  <a:fillRect l="-864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=0.933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ln w="19050"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églalap 11"/>
          <p:cNvSpPr/>
          <p:nvPr/>
        </p:nvSpPr>
        <p:spPr>
          <a:xfrm>
            <a:off x="251520" y="6608385"/>
            <a:ext cx="2248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</a:t>
            </a:r>
            <a:endParaRPr lang="en-US" sz="1000" b="1" dirty="0"/>
          </a:p>
        </p:txBody>
      </p:sp>
      <p:pic>
        <p:nvPicPr>
          <p:cNvPr id="1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8" grpId="0" uiExpand="1" build="p"/>
      <p:bldP spid="9" grpId="0" build="p"/>
      <p:bldP spid="10" grpId="0" uiExpand="1" build="p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symmetric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peaks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7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17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7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  <a:blipFill rotWithShape="1">
                <a:blip r:embed="rId3"/>
                <a:stretch>
                  <a:fillRect l="-1344" t="-915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19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ln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9" grpId="0" build="p"/>
      <p:bldP spid="10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loss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in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loop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00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000" i="1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0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fluctuations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allowed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detuning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shift, etc.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  <a:blipFill rotWithShape="1">
                <a:blip r:embed="rId2"/>
                <a:stretch>
                  <a:fillRect l="-705" t="-875" b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 13"/>
          <p:cNvSpPr/>
          <p:nvPr/>
        </p:nvSpPr>
        <p:spPr>
          <a:xfrm>
            <a:off x="360000" y="3356993"/>
            <a:ext cx="8424000" cy="315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337"/>
          <a:stretch/>
        </p:blipFill>
        <p:spPr>
          <a:xfrm>
            <a:off x="360000" y="3779205"/>
            <a:ext cx="4212000" cy="27367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209"/>
          <a:stretch/>
        </p:blipFill>
        <p:spPr>
          <a:xfrm>
            <a:off x="4566324" y="3779205"/>
            <a:ext cx="4217676" cy="273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12" grpId="0" uiExpand="1" build="p"/>
      <p:bldP spid="14" grpId="0" animBg="1"/>
      <p:bldP spid="13" grpId="0" build="p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>
            <a:off x="1605144" y="1268760"/>
            <a:ext cx="5933713" cy="5202000"/>
            <a:chOff x="1605144" y="1268760"/>
            <a:chExt cx="5933713" cy="5202000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1605144" y="1268760"/>
              <a:ext cx="5933713" cy="5202000"/>
              <a:chOff x="2124773" y="1628800"/>
              <a:chExt cx="4821937" cy="4227322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2894285" y="4610176"/>
              <a:ext cx="3723446" cy="962603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3" name="Felhő 82"/>
            <p:cNvSpPr/>
            <p:nvPr/>
          </p:nvSpPr>
          <p:spPr>
            <a:xfrm>
              <a:off x="5073864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2650633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759331" y="3710878"/>
              <a:ext cx="215114" cy="952396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03636" y="2008445"/>
              <a:ext cx="666112" cy="1385002"/>
            </a:xfrm>
            <a:prstGeom prst="straightConnector1">
              <a:avLst/>
            </a:prstGeom>
            <a:ln w="38100" cap="rnd">
              <a:solidFill>
                <a:srgbClr val="583926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357145" y="2553471"/>
              <a:ext cx="566494" cy="819557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706171" y="3470489"/>
              <a:ext cx="23271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2730374" y="4774087"/>
              <a:ext cx="3909619" cy="4154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189909" y="3488209"/>
              <a:ext cx="2606412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583926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28548"/>
            <a:ext cx="8928992" cy="52967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3" name="Felhő 52"/>
          <p:cNvSpPr/>
          <p:nvPr/>
        </p:nvSpPr>
        <p:spPr>
          <a:xfrm>
            <a:off x="2137512" y="2170458"/>
            <a:ext cx="980544" cy="682477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4" name="Felhő 53"/>
          <p:cNvSpPr/>
          <p:nvPr/>
        </p:nvSpPr>
        <p:spPr>
          <a:xfrm flipH="1">
            <a:off x="739330" y="2170458"/>
            <a:ext cx="972000" cy="627584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2" name="Felhő 51"/>
          <p:cNvSpPr/>
          <p:nvPr/>
        </p:nvSpPr>
        <p:spPr>
          <a:xfrm flipH="1">
            <a:off x="849114" y="2852936"/>
            <a:ext cx="2045169" cy="504056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2209520" y="2222664"/>
            <a:ext cx="850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921124" y="2889811"/>
            <a:ext cx="17786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755576" y="2204864"/>
            <a:ext cx="95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195736" y="1664864"/>
            <a:ext cx="432048" cy="544615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1225330" y="1896301"/>
            <a:ext cx="250327" cy="310040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endCxn id="52" idx="3"/>
          </p:cNvCxnSpPr>
          <p:nvPr/>
        </p:nvCxnSpPr>
        <p:spPr>
          <a:xfrm>
            <a:off x="1779934" y="2348880"/>
            <a:ext cx="91764" cy="532876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1605144" y="1269320"/>
            <a:ext cx="5933713" cy="5202000"/>
            <a:chOff x="2124773" y="1628800"/>
            <a:chExt cx="4821937" cy="4227322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28" name="Felhő 27"/>
          <p:cNvSpPr/>
          <p:nvPr/>
        </p:nvSpPr>
        <p:spPr>
          <a:xfrm>
            <a:off x="2894285" y="4610736"/>
            <a:ext cx="3723446" cy="962603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29" name="Felhő 28"/>
          <p:cNvSpPr/>
          <p:nvPr/>
        </p:nvSpPr>
        <p:spPr>
          <a:xfrm>
            <a:off x="5073864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 flipH="1">
            <a:off x="2650633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59331" y="3711438"/>
            <a:ext cx="215114" cy="952396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203636" y="2009005"/>
            <a:ext cx="666112" cy="1385002"/>
          </a:xfrm>
          <a:prstGeom prst="straightConnector1">
            <a:avLst/>
          </a:prstGeom>
          <a:ln w="38100" cap="rnd">
            <a:solidFill>
              <a:srgbClr val="583926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357145" y="2554031"/>
            <a:ext cx="566494" cy="819557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706171" y="3471049"/>
            <a:ext cx="2327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2730374" y="4774647"/>
            <a:ext cx="3909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189909" y="3488769"/>
            <a:ext cx="260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43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Comparison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previous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results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40" name="Picture 4" descr="C:\Users\niki\AppData\Local\Microsoft\Windows\INetCache\IE\HEEOQ77Q\Pounamu_3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011E-6 L -0.27569 -0.2109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5" y="-1054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2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43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Classical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analysis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401644" y="3737851"/>
            <a:ext cx="8340712" cy="2721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"/>
          <a:stretch/>
        </p:blipFill>
        <p:spPr>
          <a:xfrm>
            <a:off x="4565891" y="3717032"/>
            <a:ext cx="4170356" cy="2721600"/>
          </a:xfrm>
          <a:prstGeom prst="rect">
            <a:avLst/>
          </a:prstGeom>
          <a:ln w="28575">
            <a:noFill/>
          </a:ln>
        </p:spPr>
      </p:pic>
      <p:pic>
        <p:nvPicPr>
          <p:cNvPr id="19" name="Kép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395536" y="3717032"/>
            <a:ext cx="4170355" cy="2721793"/>
          </a:xfrm>
          <a:prstGeom prst="rect">
            <a:avLst/>
          </a:prstGeom>
          <a:ln w="28575">
            <a:noFill/>
          </a:ln>
        </p:spPr>
      </p:pic>
      <p:sp>
        <p:nvSpPr>
          <p:cNvPr id="20" name="Téglalap 19"/>
          <p:cNvSpPr/>
          <p:nvPr/>
        </p:nvSpPr>
        <p:spPr>
          <a:xfrm>
            <a:off x="755576" y="3284984"/>
            <a:ext cx="7560000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76" y="3284984"/>
            <a:ext cx="2520000" cy="2539586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76" y="3284984"/>
            <a:ext cx="2520000" cy="2539585"/>
          </a:xfrm>
          <a:prstGeom prst="rect">
            <a:avLst/>
          </a:prstGeom>
          <a:ln w="28575">
            <a:noFill/>
          </a:ln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84984"/>
            <a:ext cx="2520000" cy="2539585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  <m: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Threshold: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Pitchfork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different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Hopf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reaching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limit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cycle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  <a:blipFill rotWithShape="1">
                <a:blip r:embed="rId7"/>
                <a:stretch>
                  <a:fillRect l="-868" b="-4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artalom helye 2"/>
          <p:cNvSpPr txBox="1">
            <a:spLocks/>
          </p:cNvSpPr>
          <p:nvPr/>
        </p:nvSpPr>
        <p:spPr>
          <a:xfrm>
            <a:off x="251520" y="3212976"/>
            <a:ext cx="8640960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Imaginary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eigenvalue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becomes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frequency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persistent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251520" y="6608385"/>
            <a:ext cx="70021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Matlab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DDE-BIFTOOL, and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solver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dde23,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Carmichael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Statistical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Methods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Optics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2 (2009)</a:t>
            </a:r>
            <a:endParaRPr lang="en-US" sz="1200" b="1" dirty="0"/>
          </a:p>
          <a:p>
            <a:endParaRPr lang="en-US" sz="1000" b="1" dirty="0"/>
          </a:p>
        </p:txBody>
      </p:sp>
      <p:pic>
        <p:nvPicPr>
          <p:cNvPr id="2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23 L 0.01979 -0.3288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6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21" grpId="0" animBg="1"/>
      <p:bldP spid="20" grpId="0" animBg="1"/>
      <p:bldP spid="20" grpId="1" animBg="1"/>
      <p:bldP spid="12" grpId="0" uiExpand="1" build="p"/>
      <p:bldP spid="23" grpId="0" build="p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More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help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light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hu-HU" sz="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increasing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signal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ratio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Influence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landscape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Loss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decreases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degree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also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provides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tunability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Future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plans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Semiclassical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treatment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DPA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above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Entanglement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Nondegenerate</a:t>
            </a:r>
            <a:r>
              <a:rPr lang="hu-HU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mtClean="0">
                <a:solidFill>
                  <a:srgbClr val="583926"/>
                </a:solidFill>
                <a:latin typeface="Centaur" panose="02030504050205020304" pitchFamily="18" charset="0"/>
              </a:rPr>
              <a:t>PA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Summary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/>
          <p:cNvSpPr>
            <a:spLocks noGrp="1"/>
          </p:cNvSpPr>
          <p:nvPr>
            <p:ph type="ctrTitle"/>
          </p:nvPr>
        </p:nvSpPr>
        <p:spPr>
          <a:xfrm>
            <a:off x="1134202" y="1124744"/>
            <a:ext cx="6875596" cy="1828090"/>
          </a:xfrm>
        </p:spPr>
        <p:txBody>
          <a:bodyPr>
            <a:noAutofit/>
          </a:bodyPr>
          <a:lstStyle/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34202" y="2276872"/>
            <a:ext cx="6875596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4" name="Kép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03688"/>
            <a:ext cx="1910814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Kép 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003688"/>
            <a:ext cx="2316600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Kép 2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6" y="5003688"/>
            <a:ext cx="2497448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Kép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1" y="5003688"/>
            <a:ext cx="2495999" cy="18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7" name="Téglalap 56">
            <a:hlinkClick r:id="rId10" action="ppaction://hlinksldjump"/>
          </p:cNvPr>
          <p:cNvSpPr/>
          <p:nvPr/>
        </p:nvSpPr>
        <p:spPr>
          <a:xfrm>
            <a:off x="67704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1" name="Téglalap 60">
            <a:hlinkClick r:id="rId11" action="ppaction://hlinksldjump"/>
          </p:cNvPr>
          <p:cNvSpPr/>
          <p:nvPr/>
        </p:nvSpPr>
        <p:spPr>
          <a:xfrm>
            <a:off x="7482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2" name="Téglalap 61">
            <a:hlinkClick r:id="rId12" action="ppaction://hlinksldjump"/>
          </p:cNvPr>
          <p:cNvSpPr/>
          <p:nvPr/>
        </p:nvSpPr>
        <p:spPr>
          <a:xfrm>
            <a:off x="14756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3" name="Téglalap 62">
            <a:hlinkClick r:id="rId13" action="ppaction://hlinksldjump"/>
          </p:cNvPr>
          <p:cNvSpPr/>
          <p:nvPr/>
        </p:nvSpPr>
        <p:spPr>
          <a:xfrm>
            <a:off x="8604448" y="116632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5" name="Téglalap 64">
            <a:hlinkClick r:id="rId14" action="ppaction://hlinksldjump"/>
          </p:cNvPr>
          <p:cNvSpPr/>
          <p:nvPr/>
        </p:nvSpPr>
        <p:spPr>
          <a:xfrm>
            <a:off x="2235312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6" name="Téglalap 65">
            <a:hlinkClick r:id="rId15" action="ppaction://hlinksldjump"/>
          </p:cNvPr>
          <p:cNvSpPr/>
          <p:nvPr/>
        </p:nvSpPr>
        <p:spPr>
          <a:xfrm>
            <a:off x="2915816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7" name="Téglalap 66">
            <a:hlinkClick r:id="rId16" action="ppaction://hlinksldjump"/>
          </p:cNvPr>
          <p:cNvSpPr/>
          <p:nvPr/>
        </p:nvSpPr>
        <p:spPr>
          <a:xfrm>
            <a:off x="3643264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8" name="Téglalap 67">
            <a:hlinkClick r:id="rId17" action="ppaction://hlinksldjump"/>
          </p:cNvPr>
          <p:cNvSpPr/>
          <p:nvPr/>
        </p:nvSpPr>
        <p:spPr>
          <a:xfrm>
            <a:off x="43943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9" name="Téglalap 68">
            <a:hlinkClick r:id="rId18" action="ppaction://hlinksldjump"/>
          </p:cNvPr>
          <p:cNvSpPr/>
          <p:nvPr/>
        </p:nvSpPr>
        <p:spPr>
          <a:xfrm>
            <a:off x="5074860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0" name="Téglalap 69">
            <a:hlinkClick r:id="rId19" action="ppaction://hlinksldjump"/>
          </p:cNvPr>
          <p:cNvSpPr/>
          <p:nvPr/>
        </p:nvSpPr>
        <p:spPr>
          <a:xfrm>
            <a:off x="58023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9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1" name="Téglalap 70">
            <a:hlinkClick r:id="rId20" action="ppaction://hlinksldjump"/>
          </p:cNvPr>
          <p:cNvSpPr/>
          <p:nvPr/>
        </p:nvSpPr>
        <p:spPr>
          <a:xfrm>
            <a:off x="644420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10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2" name="Téglalap 71">
            <a:hlinkClick r:id="rId21" action="ppaction://hlinksldjump"/>
          </p:cNvPr>
          <p:cNvSpPr/>
          <p:nvPr/>
        </p:nvSpPr>
        <p:spPr>
          <a:xfrm>
            <a:off x="716428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3" name="Téglalap 72">
            <a:hlinkClick r:id="rId22" action="ppaction://hlinksldjump"/>
          </p:cNvPr>
          <p:cNvSpPr/>
          <p:nvPr/>
        </p:nvSpPr>
        <p:spPr>
          <a:xfrm>
            <a:off x="788436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4" name="Téglalap 73">
            <a:hlinkClick r:id="rId23" action="ppaction://hlinksldjump"/>
          </p:cNvPr>
          <p:cNvSpPr/>
          <p:nvPr/>
        </p:nvSpPr>
        <p:spPr>
          <a:xfrm>
            <a:off x="4302984" y="817548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57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Tunability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716864" y="3952361"/>
            <a:ext cx="7710272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4" y="3971666"/>
            <a:ext cx="3855136" cy="252028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013"/>
            <a:ext cx="3855136" cy="2539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artalom helye 2"/>
              <p:cNvSpPr txBox="1">
                <a:spLocks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2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/>
          <p:cNvGrpSpPr/>
          <p:nvPr/>
        </p:nvGrpSpPr>
        <p:grpSpPr>
          <a:xfrm>
            <a:off x="337195" y="1340768"/>
            <a:ext cx="8460000" cy="2010497"/>
            <a:chOff x="342000" y="4514847"/>
            <a:chExt cx="8460000" cy="2010497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398"/>
            <a:stretch/>
          </p:blipFill>
          <p:spPr>
            <a:xfrm>
              <a:off x="342000" y="4514847"/>
              <a:ext cx="8460000" cy="201049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églalap 7"/>
            <p:cNvSpPr/>
            <p:nvPr/>
          </p:nvSpPr>
          <p:spPr>
            <a:xfrm>
              <a:off x="1187623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4106097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églalap 28"/>
            <p:cNvSpPr/>
            <p:nvPr/>
          </p:nvSpPr>
          <p:spPr>
            <a:xfrm>
              <a:off x="7020272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0" grpId="0" animBg="1"/>
      <p:bldP spid="2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Outline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precision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fluctuations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Standard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limit (SQL)</a:t>
            </a:r>
          </a:p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6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space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Degenerate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Parametric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Amplifier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mechanical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analysis</a:t>
            </a:r>
            <a:endParaRPr lang="hu-HU" sz="23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.1</m:t>
                    </m:r>
                    <m:r>
                      <m:rPr>
                        <m:sty m:val="p"/>
                      </m:rP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06" t="-2186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</p:spPr>
            <p:txBody>
              <a:bodyPr vert="horz">
                <a:normAutofit fontScale="70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 </a:t>
                </a: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23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23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23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23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3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  <a:blipFill rotWithShape="1">
                <a:blip r:embed="rId3"/>
                <a:stretch>
                  <a:fillRect l="-1085" t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detuning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5728"/>
          <a:stretch/>
        </p:blipFill>
        <p:spPr>
          <a:xfrm>
            <a:off x="483241" y="3915449"/>
            <a:ext cx="3944743" cy="260989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49"/>
          <a:stretch/>
        </p:blipFill>
        <p:spPr>
          <a:xfrm>
            <a:off x="4716016" y="3915449"/>
            <a:ext cx="3941969" cy="2582940"/>
          </a:xfrm>
          <a:prstGeom prst="rect">
            <a:avLst/>
          </a:prstGeom>
        </p:spPr>
      </p:pic>
      <p:pic>
        <p:nvPicPr>
          <p:cNvPr id="18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15" grpId="0" build="p"/>
      <p:bldP spid="2" grpId="0"/>
      <p:bldP spid="16" grpId="0" build="p"/>
      <p:bldP spid="17" grpId="0" build="p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−0.1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05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22" t="-2732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phase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shift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2843808" y="1373451"/>
            <a:ext cx="2592288" cy="2097560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this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lvl="1" indent="0">
                  <a:buClr>
                    <a:schemeClr val="accent3"/>
                  </a:buClr>
                  <a:buSzPct val="9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𝜀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  <a:blipFill rotWithShape="1">
                <a:blip r:embed="rId6"/>
                <a:stretch>
                  <a:fillRect l="-1831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5776"/>
          <a:stretch/>
        </p:blipFill>
        <p:spPr>
          <a:xfrm>
            <a:off x="422239" y="3915449"/>
            <a:ext cx="3933737" cy="259774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r="4953"/>
          <a:stretch/>
        </p:blipFill>
        <p:spPr>
          <a:xfrm>
            <a:off x="4631337" y="3915449"/>
            <a:ext cx="3973111" cy="2597748"/>
          </a:xfrm>
          <a:prstGeom prst="rect">
            <a:avLst/>
          </a:prstGeom>
        </p:spPr>
      </p:pic>
      <p:pic>
        <p:nvPicPr>
          <p:cNvPr id="19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2" grpId="0"/>
      <p:bldP spid="17" grpId="0" build="p"/>
      <p:bldP spid="22" grpId="0" animBg="1"/>
      <p:bldP spid="16" grpId="0" build="p"/>
      <p:bldP spid="1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Frequency-dependent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following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frequency-dependence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maximum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  <a:blipFill rotWithShape="1">
                <a:blip r:embed="rId2"/>
                <a:stretch>
                  <a:fillRect l="-705" t="-916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6540" b="1742"/>
          <a:stretch/>
        </p:blipFill>
        <p:spPr>
          <a:xfrm>
            <a:off x="2627784" y="2348880"/>
            <a:ext cx="6192688" cy="41764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Low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High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  <a:blipFill rotWithShape="1">
                <a:blip r:embed="rId4"/>
                <a:stretch>
                  <a:fillRect t="-736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artalom helye 2"/>
          <p:cNvSpPr txBox="1">
            <a:spLocks/>
          </p:cNvSpPr>
          <p:nvPr/>
        </p:nvSpPr>
        <p:spPr>
          <a:xfrm>
            <a:off x="259904" y="2420888"/>
            <a:ext cx="2367880" cy="41353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Characteristic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that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required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new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generation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wave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detectors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20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8" grpId="0"/>
      <p:bldP spid="15" grpId="0" uiExpand="1" build="p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Measurement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precision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Classically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Origins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temperature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background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radiations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trembling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earth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unexpected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bicycle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elevator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bird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  <a:sym typeface="Wingdings" panose="05000000000000000000" pitchFamily="2" charset="2"/>
                  </a:rPr>
                  <a:t>), etc.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mechanically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Heisenberg’s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𝑝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ℏ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Minimum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Coherent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same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momentum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increased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momentum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Examples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precision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measurements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used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Thermometry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Magnetometry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[2]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Interferometry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[3]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Q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Wang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91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:063827 (2015),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Otterstrom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Lett.,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39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:6533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r>
              <a:rPr lang="hu-HU" sz="10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E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Oelker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et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:041102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2016),</a:t>
            </a:r>
            <a:endParaRPr lang="en-US" sz="1200" b="1" dirty="0"/>
          </a:p>
        </p:txBody>
      </p:sp>
      <p:pic>
        <p:nvPicPr>
          <p:cNvPr id="102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1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State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Harmonic </a:t>
                </a:r>
                <a:r>
                  <a:rPr lang="hu-HU" sz="2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described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momentum: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imaginary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part of</a:t>
                </a:r>
                <a14:m>
                  <m:oMath xmlns:m="http://schemas.openxmlformats.org/officeDocument/2006/math">
                    <m:r>
                      <a:rPr lang="hu-HU" sz="19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hu-HU" sz="190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Amplitude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4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31276" r="69590" b="16361"/>
          <a:stretch/>
        </p:blipFill>
        <p:spPr bwMode="auto">
          <a:xfrm>
            <a:off x="7020272" y="1412776"/>
            <a:ext cx="1748310" cy="50400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artalom helye 2"/>
          <p:cNvSpPr txBox="1">
            <a:spLocks/>
          </p:cNvSpPr>
          <p:nvPr/>
        </p:nvSpPr>
        <p:spPr>
          <a:xfrm>
            <a:off x="107504" y="3897344"/>
            <a:ext cx="2808312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sp>
        <p:nvSpPr>
          <p:cNvPr id="13" name="Tartalom helye 2"/>
          <p:cNvSpPr txBox="1">
            <a:spLocks/>
          </p:cNvSpPr>
          <p:nvPr/>
        </p:nvSpPr>
        <p:spPr>
          <a:xfrm>
            <a:off x="3264485" y="3897344"/>
            <a:ext cx="3539763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Amplitude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6977"/>
          <a:stretch/>
        </p:blipFill>
        <p:spPr>
          <a:xfrm>
            <a:off x="4027074" y="4293096"/>
            <a:ext cx="2273118" cy="226882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b="35004"/>
          <a:stretch/>
        </p:blipFill>
        <p:spPr>
          <a:xfrm>
            <a:off x="1331640" y="3089791"/>
            <a:ext cx="3486702" cy="343555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7541"/>
          <a:stretch/>
        </p:blipFill>
        <p:spPr>
          <a:xfrm>
            <a:off x="858723" y="4303252"/>
            <a:ext cx="2273117" cy="2248511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6965680" y="1412775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14" name="Téglalap 1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Breitenbach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S. Schiller, J.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Mlynek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Nature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387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:471 (1997)</a:t>
            </a:r>
            <a:endParaRPr lang="en-US" sz="1200" b="1" dirty="0"/>
          </a:p>
        </p:txBody>
      </p:sp>
      <p:pic>
        <p:nvPicPr>
          <p:cNvPr id="17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qmovi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48507" t="2462" r="4268"/>
          <a:stretch/>
        </p:blipFill>
        <p:spPr>
          <a:xfrm>
            <a:off x="971600" y="3132995"/>
            <a:ext cx="3311271" cy="34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47919E-6 L 0.25035 -0.295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-14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1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  <p:bldP spid="12" grpId="1" build="allAtOnce"/>
      <p:bldP spid="13" grpId="1" build="allAtOnce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sz="20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Generalizations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squeezing: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reduction of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 the expense of the 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</a:t>
                </a:r>
              </a:p>
              <a:p>
                <a:pPr marL="0" indent="0" algn="just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564" t="-229" r="-70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8" y="2356142"/>
            <a:ext cx="5070285" cy="41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determines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phase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blipFill rotWithShape="1">
                <a:blip r:embed="rId4"/>
                <a:stretch>
                  <a:fillRect l="-1658" t="-10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58E-6 L 0.2441 -0.103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518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 uiExpand="1" build="p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5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2952328" cy="2975275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09120"/>
            <a:ext cx="5328592" cy="202281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M. Collett, C.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</a:t>
            </a:r>
            <a:endParaRPr lang="en-US" sz="1200" b="1" dirty="0"/>
          </a:p>
        </p:txBody>
      </p:sp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0.43716 -0.3849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44126E-6 L 0.30712 -0.0004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Output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has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finite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number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squeez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00" y="2313336"/>
            <a:ext cx="8280000" cy="41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Téglalap 6"/>
          <p:cNvSpPr/>
          <p:nvPr/>
        </p:nvSpPr>
        <p:spPr>
          <a:xfrm>
            <a:off x="432000" y="2313336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8" name="Téglalap 7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Python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QUTIP</a:t>
            </a:r>
            <a:endParaRPr lang="en-US" sz="1200" b="1" dirty="0"/>
          </a:p>
        </p:txBody>
      </p:sp>
      <p:pic>
        <p:nvPicPr>
          <p:cNvPr id="10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0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  <p:bldP spid="7" grpId="0"/>
      <p:bldP spid="8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DPA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0" y="2636912"/>
            <a:ext cx="7791761" cy="3816424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artalom helye 2"/>
          <p:cNvSpPr txBox="1">
            <a:spLocks/>
          </p:cNvSpPr>
          <p:nvPr/>
        </p:nvSpPr>
        <p:spPr>
          <a:xfrm>
            <a:off x="251520" y="1268760"/>
            <a:ext cx="8640960" cy="792088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Coherent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endParaRPr lang="en-NZ" sz="4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0.6</m:t>
                    </m:r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blipFill rotWithShape="1">
                <a:blip r:embed="rId3"/>
                <a:stretch>
                  <a:fillRect l="-705" t="-4428" b="-258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noFill/>
              <a:effectLst/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9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35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blipFill rotWithShape="1">
                <a:blip r:embed="rId4"/>
                <a:stretch>
                  <a:fillRect l="-1410" t="-23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14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2283 -0.1523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1" grpId="0" build="p"/>
      <p:bldP spid="8" grpId="0" uiExpand="1" build="p"/>
      <p:bldP spid="3" grpId="0" uiExpand="1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183"/>
            <a:ext cx="8496944" cy="438312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1763688" y="2206052"/>
            <a:ext cx="5719877" cy="288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rotating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frame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5"/>
                <a:stretch>
                  <a:fillRect l="-705" t="-915" b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Kép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66" y="2206052"/>
            <a:ext cx="2860399" cy="288262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2859478" cy="2881703"/>
          </a:xfrm>
          <a:prstGeom prst="rect">
            <a:avLst/>
          </a:prstGeom>
          <a:noFill/>
          <a:ln w="2857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9112E-6 L 0.23628 -0.235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17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9158E-6 L 0.16875 0.2620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309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animBg="1"/>
      <p:bldP spid="6" grpId="1" animBg="1"/>
      <p:bldP spid="1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5973</TotalTime>
  <Words>1998</Words>
  <Application>Microsoft Office PowerPoint</Application>
  <PresentationFormat>Diavetítés a képernyőre (4:3 oldalarány)</PresentationFormat>
  <Paragraphs>237</Paragraphs>
  <Slides>22</Slides>
  <Notes>1</Notes>
  <HiddenSlides>0</HiddenSlides>
  <MMClips>4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3" baseType="lpstr">
      <vt:lpstr>Áramlás</vt:lpstr>
      <vt:lpstr>Is delay always </vt:lpstr>
      <vt:lpstr>Outline</vt:lpstr>
      <vt:lpstr>Measurement precision</vt:lpstr>
      <vt:lpstr>Squeezed State</vt:lpstr>
      <vt:lpstr>Optical squeezing</vt:lpstr>
      <vt:lpstr>Degenerate Parametric Amplifier</vt:lpstr>
      <vt:lpstr>Degenerate Parametric Amplifier</vt:lpstr>
      <vt:lpstr>Coherent feedback with DPA[1,2]</vt:lpstr>
      <vt:lpstr>DPA with time-delayed coherent feedback</vt:lpstr>
      <vt:lpstr>Squeezing spectra for ϕ=π </vt:lpstr>
      <vt:lpstr>Squeezing for ϕ=π</vt:lpstr>
      <vt:lpstr>Squeezing spectra for ϕ=0 </vt:lpstr>
      <vt:lpstr>Squeezing for ϕ=0</vt:lpstr>
      <vt:lpstr>Effect of loss in the feedback loop</vt:lpstr>
      <vt:lpstr>PowerPoint bemutató</vt:lpstr>
      <vt:lpstr>Classical analysis[1]</vt:lpstr>
      <vt:lpstr>PowerPoint bemutató</vt:lpstr>
      <vt:lpstr>Thank you for your </vt:lpstr>
      <vt:lpstr>Tunability</vt:lpstr>
      <vt:lpstr>Effects of detuning</vt:lpstr>
      <vt:lpstr>Effects of a phase shift</vt:lpstr>
      <vt:lpstr>Frequency-dependent squeezing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266</cp:revision>
  <dcterms:created xsi:type="dcterms:W3CDTF">2016-02-22T19:45:39Z</dcterms:created>
  <dcterms:modified xsi:type="dcterms:W3CDTF">2016-05-31T22:30:28Z</dcterms:modified>
</cp:coreProperties>
</file>